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3"/>
  </p:notesMasterIdLst>
  <p:sldIdLst>
    <p:sldId id="268" r:id="rId2"/>
    <p:sldId id="305" r:id="rId3"/>
    <p:sldId id="306" r:id="rId4"/>
    <p:sldId id="308" r:id="rId5"/>
    <p:sldId id="309" r:id="rId6"/>
    <p:sldId id="307" r:id="rId7"/>
    <p:sldId id="310" r:id="rId8"/>
    <p:sldId id="311" r:id="rId9"/>
    <p:sldId id="315" r:id="rId10"/>
    <p:sldId id="313" r:id="rId11"/>
    <p:sldId id="312"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Unicode MS" pitchFamily="34" charset="-128"/>
        <a:ea typeface="Arial Unicode MS" pitchFamily="34" charset="-128"/>
        <a:cs typeface="Arial Unicode MS" pitchFamily="34" charset="-128"/>
      </a:defRPr>
    </a:lvl1pPr>
    <a:lvl2pPr marL="457200" algn="l" rtl="0" fontAlgn="base">
      <a:spcBef>
        <a:spcPct val="0"/>
      </a:spcBef>
      <a:spcAft>
        <a:spcPct val="0"/>
      </a:spcAft>
      <a:defRPr kern="1200">
        <a:solidFill>
          <a:schemeClr val="tx1"/>
        </a:solidFill>
        <a:latin typeface="Arial Unicode MS" pitchFamily="34" charset="-128"/>
        <a:ea typeface="Arial Unicode MS" pitchFamily="34" charset="-128"/>
        <a:cs typeface="Arial Unicode MS" pitchFamily="34" charset="-128"/>
      </a:defRPr>
    </a:lvl2pPr>
    <a:lvl3pPr marL="914400" algn="l" rtl="0" fontAlgn="base">
      <a:spcBef>
        <a:spcPct val="0"/>
      </a:spcBef>
      <a:spcAft>
        <a:spcPct val="0"/>
      </a:spcAft>
      <a:defRPr kern="1200">
        <a:solidFill>
          <a:schemeClr val="tx1"/>
        </a:solidFill>
        <a:latin typeface="Arial Unicode MS" pitchFamily="34" charset="-128"/>
        <a:ea typeface="Arial Unicode MS" pitchFamily="34" charset="-128"/>
        <a:cs typeface="Arial Unicode MS" pitchFamily="34" charset="-128"/>
      </a:defRPr>
    </a:lvl3pPr>
    <a:lvl4pPr marL="1371600" algn="l" rtl="0" fontAlgn="base">
      <a:spcBef>
        <a:spcPct val="0"/>
      </a:spcBef>
      <a:spcAft>
        <a:spcPct val="0"/>
      </a:spcAft>
      <a:defRPr kern="1200">
        <a:solidFill>
          <a:schemeClr val="tx1"/>
        </a:solidFill>
        <a:latin typeface="Arial Unicode MS" pitchFamily="34" charset="-128"/>
        <a:ea typeface="Arial Unicode MS" pitchFamily="34" charset="-128"/>
        <a:cs typeface="Arial Unicode MS" pitchFamily="34" charset="-128"/>
      </a:defRPr>
    </a:lvl4pPr>
    <a:lvl5pPr marL="1828800" algn="l" rtl="0" fontAlgn="base">
      <a:spcBef>
        <a:spcPct val="0"/>
      </a:spcBef>
      <a:spcAft>
        <a:spcPct val="0"/>
      </a:spcAft>
      <a:defRPr kern="1200">
        <a:solidFill>
          <a:schemeClr val="tx1"/>
        </a:solidFill>
        <a:latin typeface="Arial Unicode MS" pitchFamily="34" charset="-128"/>
        <a:ea typeface="Arial Unicode MS" pitchFamily="34" charset="-128"/>
        <a:cs typeface="Arial Unicode MS" pitchFamily="34" charset="-128"/>
      </a:defRPr>
    </a:lvl5pPr>
    <a:lvl6pPr marL="2286000" algn="l" defTabSz="914400" rtl="0" eaLnBrk="1" latinLnBrk="0" hangingPunct="1">
      <a:defRPr kern="1200">
        <a:solidFill>
          <a:schemeClr val="tx1"/>
        </a:solidFill>
        <a:latin typeface="Arial Unicode MS" pitchFamily="34" charset="-128"/>
        <a:ea typeface="Arial Unicode MS" pitchFamily="34" charset="-128"/>
        <a:cs typeface="Arial Unicode MS" pitchFamily="34" charset="-128"/>
      </a:defRPr>
    </a:lvl6pPr>
    <a:lvl7pPr marL="2743200" algn="l" defTabSz="914400" rtl="0" eaLnBrk="1" latinLnBrk="0" hangingPunct="1">
      <a:defRPr kern="1200">
        <a:solidFill>
          <a:schemeClr val="tx1"/>
        </a:solidFill>
        <a:latin typeface="Arial Unicode MS" pitchFamily="34" charset="-128"/>
        <a:ea typeface="Arial Unicode MS" pitchFamily="34" charset="-128"/>
        <a:cs typeface="Arial Unicode MS" pitchFamily="34" charset="-128"/>
      </a:defRPr>
    </a:lvl7pPr>
    <a:lvl8pPr marL="3200400" algn="l" defTabSz="914400" rtl="0" eaLnBrk="1" latinLnBrk="0" hangingPunct="1">
      <a:defRPr kern="1200">
        <a:solidFill>
          <a:schemeClr val="tx1"/>
        </a:solidFill>
        <a:latin typeface="Arial Unicode MS" pitchFamily="34" charset="-128"/>
        <a:ea typeface="Arial Unicode MS" pitchFamily="34" charset="-128"/>
        <a:cs typeface="Arial Unicode MS" pitchFamily="34" charset="-128"/>
      </a:defRPr>
    </a:lvl8pPr>
    <a:lvl9pPr marL="3657600" algn="l" defTabSz="914400" rtl="0" eaLnBrk="1" latinLnBrk="0" hangingPunct="1">
      <a:defRPr kern="1200">
        <a:solidFill>
          <a:schemeClr val="tx1"/>
        </a:solidFill>
        <a:latin typeface="Arial Unicode MS" pitchFamily="34" charset="-128"/>
        <a:ea typeface="Arial Unicode MS" pitchFamily="34" charset="-128"/>
        <a:cs typeface="Arial Unicode MS" pitchFamily="34"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a:srgbClr val="009900"/>
    <a:srgbClr val="0099FF"/>
    <a:srgbClr val="DDDDDD"/>
    <a:srgbClr val="C0C0C0"/>
    <a:srgbClr val="FF33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071" autoAdjust="0"/>
    <p:restoredTop sz="76329" autoAdjust="0"/>
  </p:normalViewPr>
  <p:slideViewPr>
    <p:cSldViewPr>
      <p:cViewPr varScale="1">
        <p:scale>
          <a:sx n="81" d="100"/>
          <a:sy n="81" d="100"/>
        </p:scale>
        <p:origin x="-1840"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53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Ratifications by year</a:t>
            </a:r>
            <a:endParaRPr lang="en-US" dirty="0"/>
          </a:p>
        </c:rich>
      </c:tx>
      <c:layout/>
      <c:overlay val="0"/>
    </c:title>
    <c:autoTitleDeleted val="0"/>
    <c:plotArea>
      <c:layout/>
      <c:barChart>
        <c:barDir val="col"/>
        <c:grouping val="clustered"/>
        <c:varyColors val="0"/>
        <c:ser>
          <c:idx val="0"/>
          <c:order val="0"/>
          <c:tx>
            <c:strRef>
              <c:f>Sheet1!$B$1</c:f>
              <c:strCache>
                <c:ptCount val="1"/>
                <c:pt idx="0">
                  <c:v>States Parties</c:v>
                </c:pt>
              </c:strCache>
            </c:strRef>
          </c:tx>
          <c:invertIfNegative val="0"/>
          <c:cat>
            <c:numRef>
              <c:f>Sheet1!$A$2:$A$8</c:f>
              <c:numCache>
                <c:formatCode>General</c:formatCode>
                <c:ptCount val="7"/>
                <c:pt idx="0">
                  <c:v>2004.0</c:v>
                </c:pt>
                <c:pt idx="1">
                  <c:v>2005.0</c:v>
                </c:pt>
                <c:pt idx="2">
                  <c:v>2006.0</c:v>
                </c:pt>
                <c:pt idx="3">
                  <c:v>2007.0</c:v>
                </c:pt>
                <c:pt idx="4">
                  <c:v>2008.0</c:v>
                </c:pt>
                <c:pt idx="5">
                  <c:v>2009.0</c:v>
                </c:pt>
                <c:pt idx="6">
                  <c:v>2010.0</c:v>
                </c:pt>
              </c:numCache>
            </c:numRef>
          </c:cat>
          <c:val>
            <c:numRef>
              <c:f>Sheet1!$B$2:$B$8</c:f>
              <c:numCache>
                <c:formatCode>General</c:formatCode>
                <c:ptCount val="7"/>
                <c:pt idx="0">
                  <c:v>7.0</c:v>
                </c:pt>
                <c:pt idx="1">
                  <c:v>21.0</c:v>
                </c:pt>
                <c:pt idx="2">
                  <c:v>40.0</c:v>
                </c:pt>
                <c:pt idx="3">
                  <c:v>19.0</c:v>
                </c:pt>
                <c:pt idx="4">
                  <c:v>19.0</c:v>
                </c:pt>
                <c:pt idx="5">
                  <c:v>13.0</c:v>
                </c:pt>
                <c:pt idx="6">
                  <c:v>8.0</c:v>
                </c:pt>
              </c:numCache>
            </c:numRef>
          </c:val>
        </c:ser>
        <c:dLbls>
          <c:showLegendKey val="0"/>
          <c:showVal val="0"/>
          <c:showCatName val="0"/>
          <c:showSerName val="0"/>
          <c:showPercent val="0"/>
          <c:showBubbleSize val="0"/>
        </c:dLbls>
        <c:gapWidth val="150"/>
        <c:axId val="491404776"/>
        <c:axId val="491479720"/>
      </c:barChart>
      <c:catAx>
        <c:axId val="491404776"/>
        <c:scaling>
          <c:orientation val="minMax"/>
        </c:scaling>
        <c:delete val="0"/>
        <c:axPos val="b"/>
        <c:numFmt formatCode="General" sourceLinked="1"/>
        <c:majorTickMark val="out"/>
        <c:minorTickMark val="none"/>
        <c:tickLblPos val="nextTo"/>
        <c:crossAx val="491479720"/>
        <c:crosses val="autoZero"/>
        <c:auto val="1"/>
        <c:lblAlgn val="ctr"/>
        <c:lblOffset val="100"/>
        <c:noMultiLvlLbl val="0"/>
      </c:catAx>
      <c:valAx>
        <c:axId val="491479720"/>
        <c:scaling>
          <c:orientation val="minMax"/>
        </c:scaling>
        <c:delete val="0"/>
        <c:axPos val="l"/>
        <c:majorGridlines/>
        <c:numFmt formatCode="General" sourceLinked="1"/>
        <c:majorTickMark val="out"/>
        <c:minorTickMark val="none"/>
        <c:tickLblPos val="nextTo"/>
        <c:crossAx val="49140477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430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344FD4B-EA8F-4C03-88B5-8CC3199E7BE5}" type="slidenum">
              <a:rPr lang="en-US"/>
              <a:pPr>
                <a:defRPr/>
              </a:pPr>
              <a:t>‹#›</a:t>
            </a:fld>
            <a:endParaRPr lang="en-US"/>
          </a:p>
        </p:txBody>
      </p:sp>
    </p:spTree>
    <p:extLst>
      <p:ext uri="{BB962C8B-B14F-4D97-AF65-F5344CB8AC3E}">
        <p14:creationId xmlns:p14="http://schemas.microsoft.com/office/powerpoint/2010/main" val="6385473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Unicode MS" pitchFamily="34" charset="-128"/>
        <a:ea typeface="Arial Unicode MS" pitchFamily="34" charset="-128"/>
        <a:cs typeface="Arial Unicode MS" pitchFamily="34" charset="-128"/>
      </a:defRPr>
    </a:lvl1pPr>
    <a:lvl2pPr marL="457200" algn="l" rtl="0" eaLnBrk="0" fontAlgn="base" hangingPunct="0">
      <a:spcBef>
        <a:spcPct val="30000"/>
      </a:spcBef>
      <a:spcAft>
        <a:spcPct val="0"/>
      </a:spcAft>
      <a:defRPr sz="1200" kern="1200">
        <a:solidFill>
          <a:schemeClr val="tx1"/>
        </a:solidFill>
        <a:latin typeface="Arial Unicode MS" pitchFamily="34" charset="-128"/>
        <a:ea typeface="Arial Unicode MS" pitchFamily="34" charset="-128"/>
        <a:cs typeface="Arial Unicode MS" pitchFamily="34" charset="-128"/>
      </a:defRPr>
    </a:lvl2pPr>
    <a:lvl3pPr marL="914400" algn="l" rtl="0" eaLnBrk="0" fontAlgn="base" hangingPunct="0">
      <a:spcBef>
        <a:spcPct val="30000"/>
      </a:spcBef>
      <a:spcAft>
        <a:spcPct val="0"/>
      </a:spcAft>
      <a:defRPr sz="1200" kern="1200">
        <a:solidFill>
          <a:schemeClr val="tx1"/>
        </a:solidFill>
        <a:latin typeface="Arial Unicode MS" pitchFamily="34" charset="-128"/>
        <a:ea typeface="Arial Unicode MS" pitchFamily="34" charset="-128"/>
        <a:cs typeface="Arial Unicode MS" pitchFamily="34" charset="-128"/>
      </a:defRPr>
    </a:lvl3pPr>
    <a:lvl4pPr marL="1371600" algn="l" rtl="0" eaLnBrk="0" fontAlgn="base" hangingPunct="0">
      <a:spcBef>
        <a:spcPct val="30000"/>
      </a:spcBef>
      <a:spcAft>
        <a:spcPct val="0"/>
      </a:spcAft>
      <a:defRPr sz="1200" kern="1200">
        <a:solidFill>
          <a:schemeClr val="tx1"/>
        </a:solidFill>
        <a:latin typeface="Arial Unicode MS" pitchFamily="34" charset="-128"/>
        <a:ea typeface="Arial Unicode MS" pitchFamily="34" charset="-128"/>
        <a:cs typeface="Arial Unicode MS" pitchFamily="34" charset="-128"/>
      </a:defRPr>
    </a:lvl4pPr>
    <a:lvl5pPr marL="1828800" algn="l" rtl="0" eaLnBrk="0" fontAlgn="base" hangingPunct="0">
      <a:spcBef>
        <a:spcPct val="30000"/>
      </a:spcBef>
      <a:spcAft>
        <a:spcPct val="0"/>
      </a:spcAft>
      <a:defRPr sz="1200" kern="1200">
        <a:solidFill>
          <a:schemeClr val="tx1"/>
        </a:solidFill>
        <a:latin typeface="Arial Unicode MS" pitchFamily="34" charset="-128"/>
        <a:ea typeface="Arial Unicode MS" pitchFamily="34" charset="-128"/>
        <a:cs typeface="Arial Unicode MS"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5E4ED0A6-C2BF-4574-803C-EC0283ABA0BF}" type="slidenum">
              <a:rPr lang="en-US" smtClean="0"/>
              <a:pPr/>
              <a:t>1</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pPr>
              <a:defRPr/>
            </a:pPr>
            <a:fld id="{4344FD4B-EA8F-4C03-88B5-8CC3199E7BE5}" type="slidenum">
              <a:rPr lang="en-US" smtClean="0"/>
              <a:pPr>
                <a:defRPr/>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sz="1200" kern="1200" dirty="0" smtClean="0">
                <a:solidFill>
                  <a:schemeClr val="tx1"/>
                </a:solidFill>
                <a:latin typeface="Arial Unicode MS" pitchFamily="34" charset="-128"/>
                <a:ea typeface="Arial Unicode MS" pitchFamily="34" charset="-128"/>
                <a:cs typeface="Arial Unicode MS" pitchFamily="34" charset="-128"/>
              </a:rPr>
              <a:t>Video clip Fonseca interview 13:02:</a:t>
            </a:r>
            <a:endParaRPr lang="en-ZA" sz="1200" kern="1200" dirty="0" smtClean="0">
              <a:solidFill>
                <a:schemeClr val="tx1"/>
              </a:solidFill>
              <a:latin typeface="Arial Unicode MS" pitchFamily="34" charset="-128"/>
              <a:ea typeface="Arial Unicode MS" pitchFamily="34" charset="-128"/>
              <a:cs typeface="Arial Unicode MS" pitchFamily="34" charset="-128"/>
            </a:endParaRPr>
          </a:p>
          <a:p>
            <a:r>
              <a:rPr lang="en-GB" sz="1200" kern="1200" dirty="0" smtClean="0">
                <a:solidFill>
                  <a:schemeClr val="tx1"/>
                </a:solidFill>
                <a:latin typeface="Arial Unicode MS" pitchFamily="34" charset="-128"/>
                <a:ea typeface="Arial Unicode MS" pitchFamily="34" charset="-128"/>
                <a:cs typeface="Arial Unicode MS" pitchFamily="34" charset="-128"/>
              </a:rPr>
              <a:t>“I think Brazil is a very special case. Brazil has had a policy on intangible cultural heritage since 2000 and was involved even before the start of discussions on drafting the Convention. We had a preliminary meeting in Rio in January 2002, and it was a matter of course for Brazil to ratify the Convention. This was followed by the normal ratification bureaucracy: no problems with Congress, the Ministry of Culture, the Chamber of Deputies, Parliament – it all went very smoothly, but I think that Brazil is really a case apart. I don’t know whether it could serve as a model for other countries.</a:t>
            </a:r>
            <a:r>
              <a:rPr lang="en-US" sz="1200" kern="1200" dirty="0" smtClean="0">
                <a:solidFill>
                  <a:schemeClr val="tx1"/>
                </a:solidFill>
                <a:latin typeface="Arial Unicode MS" pitchFamily="34" charset="-128"/>
                <a:ea typeface="Arial Unicode MS" pitchFamily="34" charset="-128"/>
                <a:cs typeface="Arial Unicode MS" pitchFamily="34" charset="-128"/>
              </a:rPr>
              <a:t>”</a:t>
            </a:r>
            <a:endParaRPr lang="en-ZA" sz="1200" kern="1200" dirty="0" smtClean="0">
              <a:solidFill>
                <a:schemeClr val="tx1"/>
              </a:solidFill>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0"/>
          </p:nvPr>
        </p:nvSpPr>
        <p:spPr/>
        <p:txBody>
          <a:bodyPr/>
          <a:lstStyle/>
          <a:p>
            <a:pPr>
              <a:defRPr/>
            </a:pPr>
            <a:fld id="{4344FD4B-EA8F-4C03-88B5-8CC3199E7BE5}" type="slidenum">
              <a:rPr lang="en-US" smtClean="0"/>
              <a:pPr>
                <a:defRPr/>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sz="1200" kern="1200" dirty="0" smtClean="0">
                <a:solidFill>
                  <a:schemeClr val="tx1"/>
                </a:solidFill>
                <a:latin typeface="Arial Unicode MS" pitchFamily="34" charset="-128"/>
                <a:ea typeface="Arial Unicode MS" pitchFamily="34" charset="-128"/>
                <a:cs typeface="Arial Unicode MS" pitchFamily="34" charset="-128"/>
              </a:rPr>
              <a:t>Video clip Anami interview:</a:t>
            </a:r>
            <a:endParaRPr lang="en-ZA" sz="1200" kern="1200" dirty="0" smtClean="0">
              <a:solidFill>
                <a:schemeClr val="tx1"/>
              </a:solidFill>
              <a:latin typeface="Arial Unicode MS" pitchFamily="34" charset="-128"/>
              <a:ea typeface="Arial Unicode MS" pitchFamily="34" charset="-128"/>
              <a:cs typeface="Arial Unicode MS" pitchFamily="34" charset="-128"/>
            </a:endParaRPr>
          </a:p>
          <a:p>
            <a:r>
              <a:rPr lang="en-GB" sz="1200" kern="1200" dirty="0" smtClean="0">
                <a:solidFill>
                  <a:schemeClr val="tx1"/>
                </a:solidFill>
                <a:latin typeface="Arial Unicode MS" pitchFamily="34" charset="-128"/>
                <a:ea typeface="Arial Unicode MS" pitchFamily="34" charset="-128"/>
                <a:cs typeface="Arial Unicode MS" pitchFamily="34" charset="-128"/>
              </a:rPr>
              <a:t>“</a:t>
            </a:r>
            <a:r>
              <a:rPr lang="en-US" sz="1200" kern="1200" dirty="0" smtClean="0">
                <a:solidFill>
                  <a:schemeClr val="tx1"/>
                </a:solidFill>
                <a:latin typeface="Arial Unicode MS" pitchFamily="34" charset="-128"/>
                <a:ea typeface="Arial Unicode MS" pitchFamily="34" charset="-128"/>
                <a:cs typeface="Arial Unicode MS" pitchFamily="34" charset="-128"/>
              </a:rPr>
              <a:t>But one important thing was about the same time we were having [a] constitutional review process in the country and so we lobbied for information of a Culture Committee which was chaired by the </a:t>
            </a:r>
            <a:r>
              <a:rPr lang="en-US" sz="1200" kern="1200" dirty="0" err="1" smtClean="0">
                <a:solidFill>
                  <a:schemeClr val="tx1"/>
                </a:solidFill>
                <a:latin typeface="Arial Unicode MS" pitchFamily="34" charset="-128"/>
                <a:ea typeface="Arial Unicode MS" pitchFamily="34" charset="-128"/>
                <a:cs typeface="Arial Unicode MS" pitchFamily="34" charset="-128"/>
              </a:rPr>
              <a:t>Nobelist</a:t>
            </a:r>
            <a:r>
              <a:rPr lang="en-US" sz="1200" kern="1200" dirty="0" smtClean="0">
                <a:solidFill>
                  <a:schemeClr val="tx1"/>
                </a:solidFill>
                <a:latin typeface="Arial Unicode MS" pitchFamily="34" charset="-128"/>
                <a:ea typeface="Arial Unicode MS" pitchFamily="34" charset="-128"/>
                <a:cs typeface="Arial Unicode MS" pitchFamily="34" charset="-128"/>
              </a:rPr>
              <a:t> </a:t>
            </a:r>
            <a:r>
              <a:rPr lang="en-US" sz="1200" kern="1200" dirty="0" err="1" smtClean="0">
                <a:solidFill>
                  <a:schemeClr val="tx1"/>
                </a:solidFill>
                <a:latin typeface="Arial Unicode MS" pitchFamily="34" charset="-128"/>
                <a:ea typeface="Arial Unicode MS" pitchFamily="34" charset="-128"/>
                <a:cs typeface="Arial Unicode MS" pitchFamily="34" charset="-128"/>
              </a:rPr>
              <a:t>Maathai</a:t>
            </a:r>
            <a:r>
              <a:rPr lang="en-US" sz="1200" kern="1200" dirty="0" smtClean="0">
                <a:solidFill>
                  <a:schemeClr val="tx1"/>
                </a:solidFill>
                <a:latin typeface="Arial Unicode MS" pitchFamily="34" charset="-128"/>
                <a:ea typeface="Arial Unicode MS" pitchFamily="34" charset="-128"/>
                <a:cs typeface="Arial Unicode MS" pitchFamily="34" charset="-128"/>
              </a:rPr>
              <a:t>. So she was the chair and so she was expecting many people and went into that committee and we were actually asking for more than just ratifying the Convention. We were asking for a culture chapter being introduced in the national constitution. So, that after that it was not a very strange thing for us now to present to the Cabinet our requests for approval to ratify the Convention. Of course which would mean that we’ll have to review a lot of general policies in different ministries and we made sure that those ministries had discussed what they wanted and we had discussed with them we wanted. So it was not difficult then for them to work with us once we submitted the Cabinet memorandum. But it wasn’t there that easy sailing. We had to withdraw the Cabinet memorandum on two occasions. The first occasion [is because] was because they had collision parties got into conflict so they were voting for opposite things so we had to withdraw a bit. Then there was a Cabinet reshuffle and then we had to start the lobbying again. But finally at 2007 we were able to have it ratified. Again, 2007 we are going to have election and that election eventually became explosive. We had post-election conflicts, but Thank God, we had ratified the just before the election. So it takes a lot of lobbying, a lot of briefing, and a lot of people from the grass-root and the mainstream government management systems. That is how we were able to lobby.”</a:t>
            </a:r>
            <a:endParaRPr lang="en-ZA" sz="1200" kern="1200" dirty="0" smtClean="0">
              <a:solidFill>
                <a:schemeClr val="tx1"/>
              </a:solidFill>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0"/>
          </p:nvPr>
        </p:nvSpPr>
        <p:spPr/>
        <p:txBody>
          <a:bodyPr/>
          <a:lstStyle/>
          <a:p>
            <a:pPr>
              <a:defRPr/>
            </a:pPr>
            <a:fld id="{4344FD4B-EA8F-4C03-88B5-8CC3199E7BE5}" type="slidenum">
              <a:rPr lang="en-US" smtClean="0"/>
              <a:pPr>
                <a:defRPr/>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a:defRPr/>
            </a:pPr>
            <a:endParaRPr lang="en-US"/>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chemeClr val="tx1"/>
                </a:solidFill>
                <a:effectLst>
                  <a:innerShdw blurRad="50800" dist="25400" dir="13500000">
                    <a:srgbClr val="000000">
                      <a:alpha val="70000"/>
                    </a:srgbClr>
                  </a:innerShdw>
                </a:effectLst>
              </a:defRPr>
            </a:lvl1pPr>
          </a:lstStyle>
          <a:p>
            <a:r>
              <a:rPr lang="en-US" dirty="0" smtClean="0"/>
              <a:t>Click to edit Master title style</a:t>
            </a:r>
            <a:endParaRPr lang="en-US" dirty="0"/>
          </a:p>
        </p:txBody>
      </p:sp>
      <p:sp>
        <p:nvSpPr>
          <p:cNvPr id="7" name="Date Placeholder 14"/>
          <p:cNvSpPr>
            <a:spLocks noGrp="1"/>
          </p:cNvSpPr>
          <p:nvPr>
            <p:ph type="dt" sz="half" idx="10"/>
          </p:nvPr>
        </p:nvSpPr>
        <p:spPr/>
        <p:txBody>
          <a:bodyPr/>
          <a:lstStyle>
            <a:lvl1pPr>
              <a:defRPr/>
            </a:lvl1pPr>
          </a:lstStyle>
          <a:p>
            <a:pPr>
              <a:defRPr/>
            </a:pPr>
            <a:endParaRPr lang="en-US"/>
          </a:p>
        </p:txBody>
      </p:sp>
      <p:sp>
        <p:nvSpPr>
          <p:cNvPr id="8" name="Slide Number Placeholder 15"/>
          <p:cNvSpPr>
            <a:spLocks noGrp="1"/>
          </p:cNvSpPr>
          <p:nvPr>
            <p:ph type="sldNum" sz="quarter" idx="11"/>
          </p:nvPr>
        </p:nvSpPr>
        <p:spPr/>
        <p:txBody>
          <a:bodyPr/>
          <a:lstStyle>
            <a:lvl1pPr>
              <a:defRPr/>
            </a:lvl1pPr>
          </a:lstStyle>
          <a:p>
            <a:pPr>
              <a:defRPr/>
            </a:pPr>
            <a:fld id="{27671FD9-1F57-4866-A132-34D1F9D013E8}" type="slidenum">
              <a:rPr lang="en-US"/>
              <a:pPr>
                <a:defRPr/>
              </a:pPr>
              <a:t>‹#›</a:t>
            </a:fld>
            <a:endParaRPr lang="en-US"/>
          </a:p>
        </p:txBody>
      </p:sp>
      <p:sp>
        <p:nvSpPr>
          <p:cNvPr id="10" name="Footer Placeholder 1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F8E1A35A-E60F-48AF-BDED-0444285A966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solidFill>
                  <a:schemeClr val="tx1"/>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F907B72D-DE52-4C38-95CE-5210C14481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Title 16"/>
          <p:cNvSpPr>
            <a:spLocks noGrp="1"/>
          </p:cNvSpPr>
          <p:nvPr>
            <p:ph type="title"/>
          </p:nvPr>
        </p:nvSpPr>
        <p:spPr/>
        <p:txBody>
          <a:bodyPr rtlCol="0"/>
          <a:lstStyle>
            <a:lvl1pPr>
              <a:defRPr>
                <a:solidFill>
                  <a:schemeClr val="tx1"/>
                </a:solidFill>
              </a:defRPr>
            </a:lvl1pPr>
          </a:lstStyle>
          <a:p>
            <a:r>
              <a:rPr lang="en-US" dirty="0" smtClean="0"/>
              <a:t>Click to edit Master title style</a:t>
            </a:r>
            <a:endParaRPr lang="en-US" dirty="0"/>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D751754B-C724-4E62-8D21-3408491AD5B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chemeClr val="tx1"/>
                </a:solidFill>
                <a:effectLst>
                  <a:innerShdw blurRad="38100" dist="25400" dir="13500000">
                    <a:prstClr val="black">
                      <a:alpha val="70000"/>
                    </a:prstClr>
                  </a:innerShdw>
                </a:effectLs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85704B5-944E-473E-9304-9D2D308F1A7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11" name="Content Placeholder 10"/>
          <p:cNvSpPr>
            <a:spLocks noGrp="1"/>
          </p:cNvSpPr>
          <p:nvPr>
            <p:ph sz="half" idx="1"/>
          </p:nvPr>
        </p:nvSpPr>
        <p:spPr>
          <a:xfrm>
            <a:off x="457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0E4DFAD4-ADB7-4B95-BF65-B9B639AAB9A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4" name="Content Placeholder 33"/>
          <p:cNvSpPr>
            <a:spLocks noGrp="1"/>
          </p:cNvSpPr>
          <p:nvPr>
            <p:ph sz="quarter" idx="4"/>
          </p:nvPr>
        </p:nvSpPr>
        <p:spPr>
          <a:xfrm>
            <a:off x="4649788"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57200" y="155448"/>
            <a:ext cx="8229600" cy="1143000"/>
          </a:xfrm>
        </p:spPr>
        <p:txBody>
          <a:bodyPr/>
          <a:lstStyle>
            <a:lvl1pPr>
              <a:defRPr>
                <a:solidFill>
                  <a:schemeClr val="tx1"/>
                </a:solidFill>
              </a:defRPr>
            </a:lvl1pPr>
          </a:lstStyle>
          <a:p>
            <a:r>
              <a:rPr lang="en-US" dirty="0" smtClean="0"/>
              <a:t>Click to edit Master title style</a:t>
            </a:r>
            <a:endParaRPr lang="en-US" dirty="0"/>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9" name="Slide Number Placeholder 8"/>
          <p:cNvSpPr>
            <a:spLocks noGrp="1"/>
          </p:cNvSpPr>
          <p:nvPr>
            <p:ph type="sldNum" sz="quarter" idx="10"/>
          </p:nvPr>
        </p:nvSpPr>
        <p:spPr/>
        <p:txBody>
          <a:bodyPr/>
          <a:lstStyle>
            <a:lvl1pPr>
              <a:defRPr/>
            </a:lvl1pPr>
          </a:lstStyle>
          <a:p>
            <a:pPr>
              <a:defRPr/>
            </a:pPr>
            <a:fld id="{2075F638-128D-4155-B7F7-9F26A7C7C28C}" type="slidenum">
              <a:rPr lang="en-US"/>
              <a:pPr>
                <a:defRPr/>
              </a:pPr>
              <a:t>‹#›</a:t>
            </a:fld>
            <a:endParaRPr lang="en-US"/>
          </a:p>
        </p:txBody>
      </p:sp>
      <p:sp>
        <p:nvSpPr>
          <p:cNvPr id="10" name="Footer Placeholder 7"/>
          <p:cNvSpPr>
            <a:spLocks noGrp="1"/>
          </p:cNvSpPr>
          <p:nvPr>
            <p:ph type="ftr" sz="quarter" idx="11"/>
          </p:nvPr>
        </p:nvSpPr>
        <p:spPr/>
        <p:txBody>
          <a:bodyPr/>
          <a:lstStyle>
            <a:lvl1pPr>
              <a:defRPr/>
            </a:lvl1pPr>
          </a:lstStyle>
          <a:p>
            <a:pPr>
              <a:defRPr/>
            </a:pPr>
            <a:endParaRPr lang="en-US"/>
          </a:p>
        </p:txBody>
      </p:sp>
      <p:sp>
        <p:nvSpPr>
          <p:cNvPr id="11" name="Date Placeholder 6"/>
          <p:cNvSpPr>
            <a:spLocks noGrp="1"/>
          </p:cNvSpPr>
          <p:nvPr>
            <p:ph type="dt" sz="half" idx="12"/>
          </p:nvPr>
        </p:nvSpPr>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Date Placeholder 23"/>
          <p:cNvSpPr>
            <a:spLocks noGrp="1"/>
          </p:cNvSpPr>
          <p:nvPr>
            <p:ph type="dt" sz="half" idx="10"/>
          </p:nvPr>
        </p:nvSpPr>
        <p:spPr/>
        <p:txBody>
          <a:bodyPr/>
          <a:lstStyle>
            <a:lvl1pPr>
              <a:defRPr/>
            </a:lvl1pPr>
          </a:lstStyle>
          <a:p>
            <a:pPr>
              <a:defRPr/>
            </a:pPr>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8CE5EA6D-5548-4D48-8D73-8DB691D55F1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pPr>
              <a:defRPr/>
            </a:pPr>
            <a:endParaRPr lang="en-US"/>
          </a:p>
        </p:txBody>
      </p:sp>
      <p:sp>
        <p:nvSpPr>
          <p:cNvPr id="3" name="Footer Placeholder 9"/>
          <p:cNvSpPr>
            <a:spLocks noGrp="1"/>
          </p:cNvSpPr>
          <p:nvPr>
            <p:ph type="ftr" sz="quarter" idx="11"/>
          </p:nvPr>
        </p:nvSpPr>
        <p:spPr/>
        <p:txBody>
          <a:bodyPr/>
          <a:lstStyle>
            <a:lvl1pPr>
              <a:defRPr/>
            </a:lvl1pPr>
          </a:lstStyle>
          <a:p>
            <a:pPr>
              <a:defRPr/>
            </a:pPr>
            <a:endParaRPr lang="en-US"/>
          </a:p>
        </p:txBody>
      </p:sp>
      <p:sp>
        <p:nvSpPr>
          <p:cNvPr id="4" name="Slide Number Placeholder 21"/>
          <p:cNvSpPr>
            <a:spLocks noGrp="1"/>
          </p:cNvSpPr>
          <p:nvPr>
            <p:ph type="sldNum" sz="quarter" idx="12"/>
          </p:nvPr>
        </p:nvSpPr>
        <p:spPr/>
        <p:txBody>
          <a:bodyPr/>
          <a:lstStyle>
            <a:lvl1pPr>
              <a:defRPr/>
            </a:lvl1pPr>
          </a:lstStyle>
          <a:p>
            <a:pPr>
              <a:defRPr/>
            </a:pPr>
            <a:fld id="{3160901F-2FD5-48A7-8449-3A6D8F30E80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80DB4F2C-37DD-4E55-9242-A1A4E6F4E90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9E845912-98A3-40A1-8918-469606E4AC2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8"/>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5791200" y="6203950"/>
            <a:ext cx="2590800" cy="384175"/>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US"/>
          </a:p>
        </p:txBody>
      </p:sp>
      <p:sp>
        <p:nvSpPr>
          <p:cNvPr id="10" name="Footer Placeholder 9"/>
          <p:cNvSpPr>
            <a:spLocks noGrp="1"/>
          </p:cNvSpPr>
          <p:nvPr>
            <p:ph type="ftr" sz="quarter" idx="3"/>
          </p:nvPr>
        </p:nvSpPr>
        <p:spPr>
          <a:xfrm>
            <a:off x="2133600" y="6203950"/>
            <a:ext cx="3581400" cy="384175"/>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en-US"/>
          </a:p>
        </p:txBody>
      </p:sp>
      <p:sp>
        <p:nvSpPr>
          <p:cNvPr id="22" name="Slide Number Placeholder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a:defRPr/>
            </a:pPr>
            <a:fld id="{84C4CB14-EE1C-4749-A785-53B5849F550F}" type="slidenum">
              <a:rPr lang="en-US"/>
              <a:pPr>
                <a:defRPr/>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smtClean="0"/>
              <a:t>Click to edit Master title style</a:t>
            </a:r>
            <a:endParaRPr lang="en-US"/>
          </a:p>
        </p:txBody>
      </p:sp>
    </p:spTree>
  </p:cSld>
  <p:clrMap bg1="lt1" tx1="dk1" bg2="lt2" tx2="dk2" accent1="accent1" accent2="accent2" accent3="accent3" accent4="accent4" accent5="accent5" accent6="accent6" hlink="hlink" folHlink="folHlink"/>
  <p:sldLayoutIdLst>
    <p:sldLayoutId id="2147483762" r:id="rId1"/>
    <p:sldLayoutId id="2147483753" r:id="rId2"/>
    <p:sldLayoutId id="2147483763" r:id="rId3"/>
    <p:sldLayoutId id="2147483754" r:id="rId4"/>
    <p:sldLayoutId id="2147483764" r:id="rId5"/>
    <p:sldLayoutId id="2147483755" r:id="rId6"/>
    <p:sldLayoutId id="2147483756" r:id="rId7"/>
    <p:sldLayoutId id="2147483757" r:id="rId8"/>
    <p:sldLayoutId id="2147483758" r:id="rId9"/>
    <p:sldLayoutId id="2147483759" r:id="rId10"/>
    <p:sldLayoutId id="2147483760" r:id="rId11"/>
  </p:sldLayoutIdLst>
  <p:txStyles>
    <p:titleStyle>
      <a:lvl1pPr algn="l" rtl="0" eaLnBrk="0" fontAlgn="base" hangingPunct="0">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eaLnBrk="0" fontAlgn="base" hangingPunct="0">
        <a:spcBef>
          <a:spcPct val="0"/>
        </a:spcBef>
        <a:spcAft>
          <a:spcPct val="0"/>
        </a:spcAft>
        <a:defRPr sz="4200">
          <a:solidFill>
            <a:srgbClr val="F9F9F9"/>
          </a:solidFill>
          <a:latin typeface="Arial" charset="0"/>
        </a:defRPr>
      </a:lvl2pPr>
      <a:lvl3pPr algn="l" rtl="0" eaLnBrk="0" fontAlgn="base" hangingPunct="0">
        <a:spcBef>
          <a:spcPct val="0"/>
        </a:spcBef>
        <a:spcAft>
          <a:spcPct val="0"/>
        </a:spcAft>
        <a:defRPr sz="4200">
          <a:solidFill>
            <a:srgbClr val="F9F9F9"/>
          </a:solidFill>
          <a:latin typeface="Arial" charset="0"/>
        </a:defRPr>
      </a:lvl3pPr>
      <a:lvl4pPr algn="l" rtl="0" eaLnBrk="0" fontAlgn="base" hangingPunct="0">
        <a:spcBef>
          <a:spcPct val="0"/>
        </a:spcBef>
        <a:spcAft>
          <a:spcPct val="0"/>
        </a:spcAft>
        <a:defRPr sz="4200">
          <a:solidFill>
            <a:srgbClr val="F9F9F9"/>
          </a:solidFill>
          <a:latin typeface="Arial" charset="0"/>
        </a:defRPr>
      </a:lvl4pPr>
      <a:lvl5pPr algn="l" rtl="0" eaLnBrk="0" fontAlgn="base" hangingPunct="0">
        <a:spcBef>
          <a:spcPct val="0"/>
        </a:spcBef>
        <a:spcAft>
          <a:spcPct val="0"/>
        </a:spcAft>
        <a:defRPr sz="4200">
          <a:solidFill>
            <a:srgbClr val="F9F9F9"/>
          </a:solidFill>
          <a:latin typeface="Arial" charset="0"/>
        </a:defRPr>
      </a:lvl5pPr>
      <a:lvl6pPr marL="457200" algn="l" rtl="0" fontAlgn="base">
        <a:spcBef>
          <a:spcPct val="0"/>
        </a:spcBef>
        <a:spcAft>
          <a:spcPct val="0"/>
        </a:spcAft>
        <a:defRPr sz="4200">
          <a:solidFill>
            <a:srgbClr val="F9F9F9"/>
          </a:solidFill>
          <a:latin typeface="Arial" charset="0"/>
        </a:defRPr>
      </a:lvl6pPr>
      <a:lvl7pPr marL="914400" algn="l" rtl="0" fontAlgn="base">
        <a:spcBef>
          <a:spcPct val="0"/>
        </a:spcBef>
        <a:spcAft>
          <a:spcPct val="0"/>
        </a:spcAft>
        <a:defRPr sz="4200">
          <a:solidFill>
            <a:srgbClr val="F9F9F9"/>
          </a:solidFill>
          <a:latin typeface="Arial" charset="0"/>
        </a:defRPr>
      </a:lvl7pPr>
      <a:lvl8pPr marL="1371600" algn="l" rtl="0" fontAlgn="base">
        <a:spcBef>
          <a:spcPct val="0"/>
        </a:spcBef>
        <a:spcAft>
          <a:spcPct val="0"/>
        </a:spcAft>
        <a:defRPr sz="4200">
          <a:solidFill>
            <a:srgbClr val="F9F9F9"/>
          </a:solidFill>
          <a:latin typeface="Arial" charset="0"/>
        </a:defRPr>
      </a:lvl8pPr>
      <a:lvl9pPr marL="1828800" algn="l" rtl="0" fontAlgn="base">
        <a:spcBef>
          <a:spcPct val="0"/>
        </a:spcBef>
        <a:spcAft>
          <a:spcPct val="0"/>
        </a:spcAft>
        <a:defRPr sz="4200">
          <a:solidFill>
            <a:srgbClr val="F9F9F9"/>
          </a:solidFill>
          <a:latin typeface="Arial" charset="0"/>
        </a:defRPr>
      </a:lvl9pPr>
    </p:titleStyle>
    <p:bodyStyle>
      <a:lvl1pPr marL="273050" indent="-273050" algn="l" rtl="0" eaLnBrk="0" fontAlgn="base" hangingPunct="0">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l" rtl="0" eaLnBrk="0" fontAlgn="base" hangingPunct="0">
        <a:spcBef>
          <a:spcPts val="300"/>
        </a:spcBef>
        <a:spcAft>
          <a:spcPct val="0"/>
        </a:spcAft>
        <a:buClr>
          <a:srgbClr val="B39E00"/>
        </a:buClr>
        <a:buSzPct val="85000"/>
        <a:buFont typeface="Wingdings 2" pitchFamily="18" charset="2"/>
        <a:buChar char=""/>
        <a:defRPr sz="2400" kern="1200">
          <a:solidFill>
            <a:schemeClr val="tx2"/>
          </a:solidFill>
          <a:latin typeface="+mn-lt"/>
          <a:ea typeface="+mn-ea"/>
          <a:cs typeface="+mn-cs"/>
        </a:defRPr>
      </a:lvl2pPr>
      <a:lvl3pPr marL="1004888" indent="-228600" algn="l" rtl="0" eaLnBrk="0" fontAlgn="base" hangingPunct="0">
        <a:spcBef>
          <a:spcPts val="300"/>
        </a:spcBef>
        <a:spcAft>
          <a:spcPct val="0"/>
        </a:spcAft>
        <a:buClr>
          <a:srgbClr val="958300"/>
        </a:buClr>
        <a:buSzPct val="85000"/>
        <a:buFont typeface="Wingdings 2" pitchFamily="18" charset="2"/>
        <a:buChar char=""/>
        <a:defRPr sz="2100" kern="1200">
          <a:solidFill>
            <a:schemeClr val="tx1"/>
          </a:solidFill>
          <a:latin typeface="+mn-lt"/>
          <a:ea typeface="+mn-ea"/>
          <a:cs typeface="+mn-cs"/>
        </a:defRPr>
      </a:lvl3pPr>
      <a:lvl4pPr marL="1279525" indent="-228600" algn="l" rtl="0" eaLnBrk="0" fontAlgn="base" hangingPunct="0">
        <a:spcBef>
          <a:spcPts val="300"/>
        </a:spcBef>
        <a:spcAft>
          <a:spcPct val="0"/>
        </a:spcAft>
        <a:buClr>
          <a:srgbClr val="B39E00"/>
        </a:buClr>
        <a:buSzPct val="85000"/>
        <a:buFont typeface="Wingdings 2" pitchFamily="18" charset="2"/>
        <a:buChar char=""/>
        <a:defRPr sz="1900" kern="1200">
          <a:solidFill>
            <a:schemeClr val="tx1"/>
          </a:solidFill>
          <a:latin typeface="+mn-lt"/>
          <a:ea typeface="+mn-ea"/>
          <a:cs typeface="+mn-cs"/>
        </a:defRPr>
      </a:lvl4pPr>
      <a:lvl5pPr marL="1554163" indent="-228600" algn="l" rtl="0" eaLnBrk="0" fontAlgn="base" hangingPunct="0">
        <a:spcBef>
          <a:spcPts val="338"/>
        </a:spcBef>
        <a:spcAft>
          <a:spcPct val="0"/>
        </a:spcAft>
        <a:buClr>
          <a:srgbClr val="B39E00"/>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85750" y="4365625"/>
            <a:ext cx="8607425" cy="1943100"/>
          </a:xfrm>
          <a:prstGeom prst="rect">
            <a:avLst/>
          </a:prstGeom>
          <a:noFill/>
          <a:ln w="9525">
            <a:noFill/>
            <a:miter lim="800000"/>
            <a:headEnd/>
            <a:tailEnd/>
          </a:ln>
        </p:spPr>
        <p:txBody>
          <a:bodyPr/>
          <a:lstStyle/>
          <a:p>
            <a:pPr marL="342900" indent="-342900" algn="ctr">
              <a:lnSpc>
                <a:spcPct val="80000"/>
              </a:lnSpc>
              <a:spcBef>
                <a:spcPct val="20000"/>
              </a:spcBef>
            </a:pPr>
            <a:r>
              <a:rPr lang="en-US" sz="2800" b="1"/>
              <a:t/>
            </a:r>
            <a:br>
              <a:rPr lang="en-US" sz="2800" b="1"/>
            </a:br>
            <a:r>
              <a:rPr lang="en-US" sz="2800" b="1"/>
              <a:t>UNESCO </a:t>
            </a:r>
          </a:p>
          <a:p>
            <a:pPr marL="342900" indent="-342900" algn="ctr">
              <a:lnSpc>
                <a:spcPct val="80000"/>
              </a:lnSpc>
              <a:spcBef>
                <a:spcPct val="20000"/>
              </a:spcBef>
            </a:pPr>
            <a:r>
              <a:rPr lang="en-US" sz="2800" b="1"/>
              <a:t>Intangible Cultural Heritage Section</a:t>
            </a:r>
          </a:p>
        </p:txBody>
      </p:sp>
      <p:pic>
        <p:nvPicPr>
          <p:cNvPr id="5124" name="Picture 2"/>
          <p:cNvPicPr>
            <a:picLocks noChangeAspect="1" noChangeArrowheads="1"/>
          </p:cNvPicPr>
          <p:nvPr/>
        </p:nvPicPr>
        <p:blipFill>
          <a:blip r:embed="rId3" cstate="print"/>
          <a:srcRect/>
          <a:stretch>
            <a:fillRect/>
          </a:stretch>
        </p:blipFill>
        <p:spPr bwMode="auto">
          <a:xfrm>
            <a:off x="357188" y="706438"/>
            <a:ext cx="3214687" cy="2008187"/>
          </a:xfrm>
          <a:prstGeom prst="rect">
            <a:avLst/>
          </a:prstGeom>
          <a:noFill/>
          <a:ln w="9525">
            <a:noFill/>
            <a:miter lim="800000"/>
            <a:headEnd/>
            <a:tailEnd/>
          </a:ln>
        </p:spPr>
      </p:pic>
      <p:sp>
        <p:nvSpPr>
          <p:cNvPr id="5" name="TextBox 4"/>
          <p:cNvSpPr txBox="1"/>
          <p:nvPr/>
        </p:nvSpPr>
        <p:spPr>
          <a:xfrm>
            <a:off x="3929058" y="857232"/>
            <a:ext cx="4357718" cy="369332"/>
          </a:xfrm>
          <a:prstGeom prst="rect">
            <a:avLst/>
          </a:prstGeom>
          <a:noFill/>
        </p:spPr>
        <p:txBody>
          <a:bodyPr wrap="square" rtlCol="0">
            <a:spAutoFit/>
          </a:bodyPr>
          <a:lstStyle/>
          <a:p>
            <a:endParaRPr lang="en-GB"/>
          </a:p>
        </p:txBody>
      </p:sp>
      <p:sp>
        <p:nvSpPr>
          <p:cNvPr id="6" name="TextBox 5"/>
          <p:cNvSpPr txBox="1"/>
          <p:nvPr/>
        </p:nvSpPr>
        <p:spPr>
          <a:xfrm>
            <a:off x="3786182" y="785794"/>
            <a:ext cx="4500594" cy="2923877"/>
          </a:xfrm>
          <a:prstGeom prst="rect">
            <a:avLst/>
          </a:prstGeom>
          <a:noFill/>
        </p:spPr>
        <p:txBody>
          <a:bodyPr wrap="square" rtlCol="0">
            <a:spAutoFit/>
          </a:bodyPr>
          <a:lstStyle/>
          <a:p>
            <a:pPr algn="r"/>
            <a:r>
              <a:rPr lang="en-GB" sz="4000" dirty="0" smtClean="0"/>
              <a:t>The process of ratification</a:t>
            </a:r>
          </a:p>
          <a:p>
            <a:pPr algn="r"/>
            <a:endParaRPr lang="en-GB" sz="4000" dirty="0"/>
          </a:p>
          <a:p>
            <a:pPr algn="r"/>
            <a:endParaRPr lang="en-GB" sz="4000" dirty="0" smtClean="0"/>
          </a:p>
          <a:p>
            <a:r>
              <a:rPr lang="en-GB" sz="2400" smtClean="0"/>
              <a:t>RAT PPT 2.7</a:t>
            </a:r>
            <a:endParaRPr lang="en-ZA" sz="2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67944" y="2204864"/>
            <a:ext cx="4824536" cy="4653136"/>
          </a:xfrm>
        </p:spPr>
        <p:txBody>
          <a:bodyPr/>
          <a:lstStyle/>
          <a:p>
            <a:pPr marL="0" indent="0">
              <a:buNone/>
            </a:pPr>
            <a:r>
              <a:rPr lang="en-US" sz="2800" dirty="0" smtClean="0"/>
              <a:t>“</a:t>
            </a:r>
            <a:r>
              <a:rPr lang="en-GB" sz="2800" dirty="0" smtClean="0"/>
              <a:t>Brazil has had a policy on intangible cultural heritage since 2000 and was involved even before the start of discussions on drafting the Convention ... it was a matter of course for Brazil to ratify the Convention.</a:t>
            </a:r>
            <a:r>
              <a:rPr lang="en-US" sz="2800" dirty="0" smtClean="0"/>
              <a:t>”</a:t>
            </a:r>
            <a:endParaRPr lang="en-ZA" sz="2800" dirty="0" smtClean="0"/>
          </a:p>
        </p:txBody>
      </p:sp>
      <p:sp>
        <p:nvSpPr>
          <p:cNvPr id="3" name="Title 2"/>
          <p:cNvSpPr>
            <a:spLocks noGrp="1"/>
          </p:cNvSpPr>
          <p:nvPr>
            <p:ph type="title"/>
          </p:nvPr>
        </p:nvSpPr>
        <p:spPr>
          <a:xfrm>
            <a:off x="3995936" y="152400"/>
            <a:ext cx="4608512" cy="1692424"/>
          </a:xfrm>
        </p:spPr>
        <p:txBody>
          <a:bodyPr/>
          <a:lstStyle/>
          <a:p>
            <a:pPr algn="r"/>
            <a:r>
              <a:rPr lang="en-ZA" dirty="0" smtClean="0"/>
              <a:t>Brazil</a:t>
            </a:r>
            <a:endParaRPr lang="en-ZA" dirty="0"/>
          </a:p>
        </p:txBody>
      </p:sp>
      <p:pic>
        <p:nvPicPr>
          <p:cNvPr id="4" name="Picture 2"/>
          <p:cNvPicPr>
            <a:picLocks noChangeAspect="1" noChangeArrowheads="1"/>
          </p:cNvPicPr>
          <p:nvPr/>
        </p:nvPicPr>
        <p:blipFill>
          <a:blip r:embed="rId3" cstate="print"/>
          <a:srcRect/>
          <a:stretch>
            <a:fillRect/>
          </a:stretch>
        </p:blipFill>
        <p:spPr bwMode="auto">
          <a:xfrm>
            <a:off x="467544" y="332656"/>
            <a:ext cx="3214687" cy="2008187"/>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27984" y="2636912"/>
            <a:ext cx="4258816" cy="3816424"/>
          </a:xfrm>
        </p:spPr>
        <p:txBody>
          <a:bodyPr/>
          <a:lstStyle/>
          <a:p>
            <a:pPr marL="0" indent="0">
              <a:buNone/>
            </a:pPr>
            <a:r>
              <a:rPr lang="en-US" sz="2800" dirty="0" smtClean="0">
                <a:latin typeface="Arial Unicode MS" pitchFamily="34" charset="-128"/>
                <a:ea typeface="Arial Unicode MS" pitchFamily="34" charset="-128"/>
                <a:cs typeface="Arial Unicode MS" pitchFamily="34" charset="-128"/>
              </a:rPr>
              <a:t>“So it takes a lot of lobbying, a lot of briefing, and a lot of people from the grassroots and the mainstream government management systems” to get a Convention ratified.</a:t>
            </a:r>
            <a:endParaRPr lang="en-ZA" dirty="0" smtClean="0"/>
          </a:p>
        </p:txBody>
      </p:sp>
      <p:sp>
        <p:nvSpPr>
          <p:cNvPr id="3" name="Title 2"/>
          <p:cNvSpPr>
            <a:spLocks noGrp="1"/>
          </p:cNvSpPr>
          <p:nvPr>
            <p:ph type="title"/>
          </p:nvPr>
        </p:nvSpPr>
        <p:spPr>
          <a:xfrm>
            <a:off x="3995936" y="152400"/>
            <a:ext cx="4608512" cy="1692424"/>
          </a:xfrm>
        </p:spPr>
        <p:txBody>
          <a:bodyPr/>
          <a:lstStyle/>
          <a:p>
            <a:pPr algn="r"/>
            <a:r>
              <a:rPr lang="en-ZA" dirty="0" smtClean="0"/>
              <a:t>Kenya</a:t>
            </a:r>
            <a:endParaRPr lang="en-ZA" dirty="0"/>
          </a:p>
        </p:txBody>
      </p:sp>
      <p:pic>
        <p:nvPicPr>
          <p:cNvPr id="4" name="Picture 2"/>
          <p:cNvPicPr>
            <a:picLocks noChangeAspect="1" noChangeArrowheads="1"/>
          </p:cNvPicPr>
          <p:nvPr/>
        </p:nvPicPr>
        <p:blipFill>
          <a:blip r:embed="rId3" cstate="print"/>
          <a:srcRect/>
          <a:stretch>
            <a:fillRect/>
          </a:stretch>
        </p:blipFill>
        <p:spPr bwMode="auto">
          <a:xfrm>
            <a:off x="467544" y="332656"/>
            <a:ext cx="3214687" cy="2008187"/>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27984" y="2636912"/>
            <a:ext cx="4258816" cy="3816424"/>
          </a:xfrm>
        </p:spPr>
        <p:txBody>
          <a:bodyPr/>
          <a:lstStyle/>
          <a:p>
            <a:r>
              <a:rPr lang="en-ZA" dirty="0" smtClean="0"/>
              <a:t>Process of ratification</a:t>
            </a:r>
          </a:p>
          <a:p>
            <a:r>
              <a:rPr lang="en-ZA" dirty="0" smtClean="0"/>
              <a:t>Pattern of ratification</a:t>
            </a:r>
          </a:p>
          <a:p>
            <a:r>
              <a:rPr lang="en-ZA" dirty="0" smtClean="0"/>
              <a:t>Paths to ratification</a:t>
            </a:r>
          </a:p>
          <a:p>
            <a:r>
              <a:rPr lang="en-ZA" dirty="0" smtClean="0"/>
              <a:t>Case studies</a:t>
            </a:r>
            <a:endParaRPr lang="en-ZA" dirty="0"/>
          </a:p>
        </p:txBody>
      </p:sp>
      <p:sp>
        <p:nvSpPr>
          <p:cNvPr id="3" name="Title 2"/>
          <p:cNvSpPr>
            <a:spLocks noGrp="1"/>
          </p:cNvSpPr>
          <p:nvPr>
            <p:ph type="title"/>
          </p:nvPr>
        </p:nvSpPr>
        <p:spPr>
          <a:xfrm>
            <a:off x="3995936" y="152400"/>
            <a:ext cx="5148064" cy="1692424"/>
          </a:xfrm>
        </p:spPr>
        <p:txBody>
          <a:bodyPr/>
          <a:lstStyle/>
          <a:p>
            <a:pPr algn="r"/>
            <a:r>
              <a:rPr lang="en-ZA" dirty="0" smtClean="0"/>
              <a:t>In this presentation...</a:t>
            </a:r>
            <a:endParaRPr lang="en-ZA" dirty="0"/>
          </a:p>
        </p:txBody>
      </p:sp>
      <p:pic>
        <p:nvPicPr>
          <p:cNvPr id="4" name="Picture 2"/>
          <p:cNvPicPr>
            <a:picLocks noChangeAspect="1" noChangeArrowheads="1"/>
          </p:cNvPicPr>
          <p:nvPr/>
        </p:nvPicPr>
        <p:blipFill>
          <a:blip r:embed="rId2" cstate="print"/>
          <a:srcRect/>
          <a:stretch>
            <a:fillRect/>
          </a:stretch>
        </p:blipFill>
        <p:spPr bwMode="auto">
          <a:xfrm>
            <a:off x="467544" y="332656"/>
            <a:ext cx="3214687" cy="2008187"/>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35896" y="2204864"/>
            <a:ext cx="5184576" cy="4320480"/>
          </a:xfrm>
        </p:spPr>
        <p:txBody>
          <a:bodyPr/>
          <a:lstStyle/>
          <a:p>
            <a:pPr>
              <a:buNone/>
            </a:pPr>
            <a:r>
              <a:rPr lang="en-ZA" dirty="0" smtClean="0"/>
              <a:t>Member States of UNESCO</a:t>
            </a:r>
          </a:p>
          <a:p>
            <a:r>
              <a:rPr lang="en-ZA" dirty="0" smtClean="0"/>
              <a:t>May ratify, accept or approve the Convention </a:t>
            </a:r>
          </a:p>
          <a:p>
            <a:r>
              <a:rPr lang="en-ZA" dirty="0" smtClean="0"/>
              <a:t>Using an instrument of ratification </a:t>
            </a:r>
          </a:p>
          <a:p>
            <a:r>
              <a:rPr lang="en-ZA" dirty="0" smtClean="0"/>
              <a:t>Signed by </a:t>
            </a:r>
            <a:r>
              <a:rPr lang="en-GB" dirty="0" smtClean="0"/>
              <a:t>head of state, the head of government, or the minister of foreign affairs</a:t>
            </a:r>
            <a:endParaRPr lang="en-ZA" dirty="0" smtClean="0"/>
          </a:p>
          <a:p>
            <a:r>
              <a:rPr lang="en-ZA" dirty="0" smtClean="0"/>
              <a:t>Deposited with DG of UNESCO</a:t>
            </a:r>
          </a:p>
        </p:txBody>
      </p:sp>
      <p:sp>
        <p:nvSpPr>
          <p:cNvPr id="3" name="Title 2"/>
          <p:cNvSpPr>
            <a:spLocks noGrp="1"/>
          </p:cNvSpPr>
          <p:nvPr>
            <p:ph type="title"/>
          </p:nvPr>
        </p:nvSpPr>
        <p:spPr>
          <a:xfrm>
            <a:off x="3995936" y="152400"/>
            <a:ext cx="4824536" cy="1692424"/>
          </a:xfrm>
        </p:spPr>
        <p:txBody>
          <a:bodyPr/>
          <a:lstStyle/>
          <a:p>
            <a:pPr algn="r"/>
            <a:r>
              <a:rPr lang="en-ZA" dirty="0" smtClean="0"/>
              <a:t>Process of ratification</a:t>
            </a:r>
            <a:endParaRPr lang="en-ZA" dirty="0"/>
          </a:p>
        </p:txBody>
      </p:sp>
      <p:pic>
        <p:nvPicPr>
          <p:cNvPr id="4" name="Picture 2"/>
          <p:cNvPicPr>
            <a:picLocks noChangeAspect="1" noChangeArrowheads="1"/>
          </p:cNvPicPr>
          <p:nvPr/>
        </p:nvPicPr>
        <p:blipFill>
          <a:blip r:embed="rId2" cstate="print"/>
          <a:srcRect/>
          <a:stretch>
            <a:fillRect/>
          </a:stretch>
        </p:blipFill>
        <p:spPr bwMode="auto">
          <a:xfrm>
            <a:off x="467544" y="332656"/>
            <a:ext cx="3214687" cy="2008187"/>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835696" y="2636838"/>
          <a:ext cx="6851104" cy="3816350"/>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a:xfrm>
            <a:off x="3995936" y="152400"/>
            <a:ext cx="4824536" cy="1692424"/>
          </a:xfrm>
        </p:spPr>
        <p:txBody>
          <a:bodyPr/>
          <a:lstStyle/>
          <a:p>
            <a:pPr algn="r"/>
            <a:r>
              <a:rPr lang="en-ZA" dirty="0" smtClean="0"/>
              <a:t>Patterns of ratification</a:t>
            </a:r>
            <a:endParaRPr lang="en-ZA" dirty="0"/>
          </a:p>
        </p:txBody>
      </p:sp>
      <p:pic>
        <p:nvPicPr>
          <p:cNvPr id="4" name="Picture 2"/>
          <p:cNvPicPr>
            <a:picLocks noChangeAspect="1" noChangeArrowheads="1"/>
          </p:cNvPicPr>
          <p:nvPr/>
        </p:nvPicPr>
        <p:blipFill>
          <a:blip r:embed="rId3" cstate="print"/>
          <a:srcRect/>
          <a:stretch>
            <a:fillRect/>
          </a:stretch>
        </p:blipFill>
        <p:spPr bwMode="auto">
          <a:xfrm>
            <a:off x="467544" y="332656"/>
            <a:ext cx="3214687" cy="2008187"/>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95936" y="152400"/>
            <a:ext cx="4824536" cy="1692424"/>
          </a:xfrm>
        </p:spPr>
        <p:txBody>
          <a:bodyPr/>
          <a:lstStyle/>
          <a:p>
            <a:pPr algn="r"/>
            <a:r>
              <a:rPr lang="en-ZA" dirty="0" smtClean="0"/>
              <a:t>Patterns of ratification</a:t>
            </a:r>
            <a:endParaRPr lang="en-ZA" dirty="0"/>
          </a:p>
        </p:txBody>
      </p:sp>
      <p:pic>
        <p:nvPicPr>
          <p:cNvPr id="4" name="Picture 2"/>
          <p:cNvPicPr>
            <a:picLocks noChangeAspect="1" noChangeArrowheads="1"/>
          </p:cNvPicPr>
          <p:nvPr/>
        </p:nvPicPr>
        <p:blipFill>
          <a:blip r:embed="rId3" cstate="print"/>
          <a:srcRect/>
          <a:stretch>
            <a:fillRect/>
          </a:stretch>
        </p:blipFill>
        <p:spPr bwMode="auto">
          <a:xfrm>
            <a:off x="467544" y="332656"/>
            <a:ext cx="3214687" cy="2008187"/>
          </a:xfrm>
          <a:prstGeom prst="rect">
            <a:avLst/>
          </a:prstGeom>
          <a:noFill/>
          <a:ln w="9525">
            <a:noFill/>
            <a:miter lim="800000"/>
            <a:headEnd/>
            <a:tailEnd/>
          </a:ln>
        </p:spPr>
      </p:pic>
      <p:sp>
        <p:nvSpPr>
          <p:cNvPr id="6" name="TextBox 5"/>
          <p:cNvSpPr txBox="1"/>
          <p:nvPr/>
        </p:nvSpPr>
        <p:spPr>
          <a:xfrm>
            <a:off x="251520" y="3356992"/>
            <a:ext cx="2088232" cy="1200329"/>
          </a:xfrm>
          <a:prstGeom prst="rect">
            <a:avLst/>
          </a:prstGeom>
          <a:noFill/>
        </p:spPr>
        <p:txBody>
          <a:bodyPr wrap="square" rtlCol="0">
            <a:spAutoFit/>
          </a:bodyPr>
          <a:lstStyle/>
          <a:p>
            <a:r>
              <a:rPr lang="en-ZA" dirty="0" smtClean="0"/>
              <a:t>States Parties to the Intangible Heritage Convention, 2010</a:t>
            </a:r>
            <a:endParaRPr lang="en-ZA" dirty="0"/>
          </a:p>
        </p:txBody>
      </p:sp>
      <p:pic>
        <p:nvPicPr>
          <p:cNvPr id="2" name="Picture 2"/>
          <p:cNvPicPr>
            <a:picLocks noGrp="1" noChangeAspect="1" noChangeArrowheads="1"/>
          </p:cNvPicPr>
          <p:nvPr>
            <p:ph idx="1"/>
          </p:nvPr>
        </p:nvPicPr>
        <p:blipFill>
          <a:blip r:embed="rId4" cstate="print"/>
          <a:srcRect/>
          <a:stretch>
            <a:fillRect/>
          </a:stretch>
        </p:blipFill>
        <p:spPr bwMode="auto">
          <a:xfrm>
            <a:off x="2339752" y="2852936"/>
            <a:ext cx="6191250" cy="33337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779912" y="152400"/>
            <a:ext cx="4906888" cy="1908448"/>
          </a:xfrm>
        </p:spPr>
        <p:txBody>
          <a:bodyPr>
            <a:normAutofit fontScale="90000"/>
          </a:bodyPr>
          <a:lstStyle/>
          <a:p>
            <a:pPr algn="r"/>
            <a:r>
              <a:rPr lang="en-ZA" dirty="0" smtClean="0"/>
              <a:t>Committee seats per electoral group </a:t>
            </a:r>
            <a:br>
              <a:rPr lang="en-ZA" dirty="0" smtClean="0"/>
            </a:br>
            <a:r>
              <a:rPr lang="en-ZA" dirty="0" smtClean="0"/>
              <a:t>(2010-12)</a:t>
            </a:r>
            <a:endParaRPr lang="en-ZA" dirty="0"/>
          </a:p>
        </p:txBody>
      </p:sp>
      <p:sp>
        <p:nvSpPr>
          <p:cNvPr id="2" name="Content Placeholder 1"/>
          <p:cNvSpPr>
            <a:spLocks noGrp="1"/>
          </p:cNvSpPr>
          <p:nvPr>
            <p:ph sz="half" idx="1"/>
          </p:nvPr>
        </p:nvSpPr>
        <p:spPr>
          <a:xfrm>
            <a:off x="1187624" y="2564904"/>
            <a:ext cx="4392488" cy="3531096"/>
          </a:xfrm>
        </p:spPr>
        <p:txBody>
          <a:bodyPr/>
          <a:lstStyle/>
          <a:p>
            <a:r>
              <a:rPr lang="en-ZA" dirty="0" smtClean="0"/>
              <a:t>Group I (W. Europe)</a:t>
            </a:r>
          </a:p>
          <a:p>
            <a:r>
              <a:rPr lang="en-ZA" dirty="0" smtClean="0"/>
              <a:t>Group II (E. Europe)</a:t>
            </a:r>
          </a:p>
          <a:p>
            <a:r>
              <a:rPr lang="en-ZA" dirty="0" smtClean="0"/>
              <a:t>Group III (S. America)</a:t>
            </a:r>
          </a:p>
          <a:p>
            <a:r>
              <a:rPr lang="en-ZA" dirty="0" smtClean="0"/>
              <a:t>Group IV (Asia Pacific)</a:t>
            </a:r>
          </a:p>
          <a:p>
            <a:r>
              <a:rPr lang="en-ZA" dirty="0" smtClean="0"/>
              <a:t>Group V(a) (Africa)</a:t>
            </a:r>
          </a:p>
          <a:p>
            <a:r>
              <a:rPr lang="en-ZA" dirty="0" smtClean="0"/>
              <a:t>Group V(b) (Arab states)</a:t>
            </a:r>
            <a:endParaRPr lang="en-ZA" dirty="0"/>
          </a:p>
        </p:txBody>
      </p:sp>
      <p:sp>
        <p:nvSpPr>
          <p:cNvPr id="5" name="Content Placeholder 4"/>
          <p:cNvSpPr>
            <a:spLocks noGrp="1"/>
          </p:cNvSpPr>
          <p:nvPr>
            <p:ph sz="half" idx="2"/>
          </p:nvPr>
        </p:nvSpPr>
        <p:spPr>
          <a:xfrm>
            <a:off x="5292080" y="2564904"/>
            <a:ext cx="3416056" cy="3672408"/>
          </a:xfrm>
        </p:spPr>
        <p:txBody>
          <a:bodyPr/>
          <a:lstStyle/>
          <a:p>
            <a:r>
              <a:rPr lang="en-ZA" dirty="0" smtClean="0"/>
              <a:t>15 States, 3 seats </a:t>
            </a:r>
          </a:p>
          <a:p>
            <a:r>
              <a:rPr lang="en-ZA" dirty="0" smtClean="0"/>
              <a:t>22 States, 4 seats</a:t>
            </a:r>
          </a:p>
          <a:p>
            <a:r>
              <a:rPr lang="en-ZA" dirty="0" smtClean="0"/>
              <a:t>25 States, 5 seats</a:t>
            </a:r>
          </a:p>
          <a:p>
            <a:r>
              <a:rPr lang="en-ZA" dirty="0" smtClean="0"/>
              <a:t>22 States, 5 seats</a:t>
            </a:r>
          </a:p>
          <a:p>
            <a:r>
              <a:rPr lang="en-ZA" dirty="0" smtClean="0"/>
              <a:t>28 States, 4 seats</a:t>
            </a:r>
          </a:p>
          <a:p>
            <a:r>
              <a:rPr lang="en-ZA" dirty="0" smtClean="0"/>
              <a:t>15 States, 3 seats</a:t>
            </a:r>
            <a:endParaRPr lang="en-ZA" dirty="0"/>
          </a:p>
        </p:txBody>
      </p:sp>
      <p:pic>
        <p:nvPicPr>
          <p:cNvPr id="4" name="Picture 2"/>
          <p:cNvPicPr>
            <a:picLocks noChangeAspect="1" noChangeArrowheads="1"/>
          </p:cNvPicPr>
          <p:nvPr/>
        </p:nvPicPr>
        <p:blipFill>
          <a:blip r:embed="rId2" cstate="print"/>
          <a:srcRect/>
          <a:stretch>
            <a:fillRect/>
          </a:stretch>
        </p:blipFill>
        <p:spPr bwMode="auto">
          <a:xfrm>
            <a:off x="467543" y="332656"/>
            <a:ext cx="3112283" cy="1944216"/>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23928" y="2348880"/>
            <a:ext cx="4968552" cy="4104456"/>
          </a:xfrm>
        </p:spPr>
        <p:txBody>
          <a:bodyPr/>
          <a:lstStyle/>
          <a:p>
            <a:r>
              <a:rPr lang="en-ZA" dirty="0" smtClean="0"/>
              <a:t>Translating the Convention</a:t>
            </a:r>
          </a:p>
          <a:p>
            <a:r>
              <a:rPr lang="en-ZA" dirty="0" smtClean="0"/>
              <a:t>Consultations</a:t>
            </a:r>
          </a:p>
          <a:p>
            <a:r>
              <a:rPr lang="en-ZA" dirty="0" smtClean="0"/>
              <a:t>Media campaigns / Lobbying</a:t>
            </a:r>
          </a:p>
          <a:p>
            <a:r>
              <a:rPr lang="en-ZA" dirty="0" smtClean="0"/>
              <a:t>Establishing an ICH Committee</a:t>
            </a:r>
          </a:p>
          <a:p>
            <a:r>
              <a:rPr lang="en-ZA" dirty="0" smtClean="0"/>
              <a:t>Legal review / revision</a:t>
            </a:r>
          </a:p>
          <a:p>
            <a:r>
              <a:rPr lang="en-ZA" dirty="0" smtClean="0"/>
              <a:t>Cabinet &amp; Parliamentary approval</a:t>
            </a:r>
          </a:p>
          <a:p>
            <a:r>
              <a:rPr lang="en-ZA" dirty="0" smtClean="0"/>
              <a:t>Signing the instrument</a:t>
            </a:r>
            <a:endParaRPr lang="en-ZA" dirty="0"/>
          </a:p>
        </p:txBody>
      </p:sp>
      <p:sp>
        <p:nvSpPr>
          <p:cNvPr id="3" name="Title 2"/>
          <p:cNvSpPr>
            <a:spLocks noGrp="1"/>
          </p:cNvSpPr>
          <p:nvPr>
            <p:ph type="title"/>
          </p:nvPr>
        </p:nvSpPr>
        <p:spPr>
          <a:xfrm>
            <a:off x="3995936" y="152400"/>
            <a:ext cx="4824536" cy="1692424"/>
          </a:xfrm>
        </p:spPr>
        <p:txBody>
          <a:bodyPr/>
          <a:lstStyle/>
          <a:p>
            <a:pPr algn="r"/>
            <a:r>
              <a:rPr lang="en-ZA" smtClean="0"/>
              <a:t>Towards ratification</a:t>
            </a:r>
            <a:endParaRPr lang="en-ZA" dirty="0"/>
          </a:p>
        </p:txBody>
      </p:sp>
      <p:pic>
        <p:nvPicPr>
          <p:cNvPr id="4" name="Picture 2"/>
          <p:cNvPicPr>
            <a:picLocks noChangeAspect="1" noChangeArrowheads="1"/>
          </p:cNvPicPr>
          <p:nvPr/>
        </p:nvPicPr>
        <p:blipFill>
          <a:blip r:embed="rId2" cstate="print"/>
          <a:srcRect/>
          <a:stretch>
            <a:fillRect/>
          </a:stretch>
        </p:blipFill>
        <p:spPr bwMode="auto">
          <a:xfrm>
            <a:off x="467544" y="332656"/>
            <a:ext cx="3214687" cy="2008187"/>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27984" y="2636912"/>
            <a:ext cx="4258816" cy="3816424"/>
          </a:xfrm>
        </p:spPr>
        <p:txBody>
          <a:bodyPr/>
          <a:lstStyle/>
          <a:p>
            <a:r>
              <a:rPr lang="en-ZA" dirty="0" smtClean="0"/>
              <a:t>Croatia</a:t>
            </a:r>
          </a:p>
          <a:p>
            <a:r>
              <a:rPr lang="en-ZA" dirty="0" smtClean="0"/>
              <a:t>Brazil</a:t>
            </a:r>
          </a:p>
          <a:p>
            <a:r>
              <a:rPr lang="en-ZA" dirty="0" smtClean="0"/>
              <a:t>Kenya</a:t>
            </a:r>
          </a:p>
        </p:txBody>
      </p:sp>
      <p:sp>
        <p:nvSpPr>
          <p:cNvPr id="3" name="Title 2"/>
          <p:cNvSpPr>
            <a:spLocks noGrp="1"/>
          </p:cNvSpPr>
          <p:nvPr>
            <p:ph type="title"/>
          </p:nvPr>
        </p:nvSpPr>
        <p:spPr>
          <a:xfrm>
            <a:off x="3995936" y="152400"/>
            <a:ext cx="4608512" cy="1692424"/>
          </a:xfrm>
        </p:spPr>
        <p:txBody>
          <a:bodyPr/>
          <a:lstStyle/>
          <a:p>
            <a:pPr algn="r"/>
            <a:r>
              <a:rPr lang="en-ZA" dirty="0" smtClean="0"/>
              <a:t>Case studies</a:t>
            </a:r>
            <a:endParaRPr lang="en-ZA" dirty="0"/>
          </a:p>
        </p:txBody>
      </p:sp>
      <p:pic>
        <p:nvPicPr>
          <p:cNvPr id="4" name="Picture 2"/>
          <p:cNvPicPr>
            <a:picLocks noChangeAspect="1" noChangeArrowheads="1"/>
          </p:cNvPicPr>
          <p:nvPr/>
        </p:nvPicPr>
        <p:blipFill>
          <a:blip r:embed="rId2" cstate="print"/>
          <a:srcRect/>
          <a:stretch>
            <a:fillRect/>
          </a:stretch>
        </p:blipFill>
        <p:spPr bwMode="auto">
          <a:xfrm>
            <a:off x="467544" y="332656"/>
            <a:ext cx="3214687" cy="2008187"/>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27984" y="2636912"/>
            <a:ext cx="4258816" cy="3816424"/>
          </a:xfrm>
        </p:spPr>
        <p:txBody>
          <a:bodyPr/>
          <a:lstStyle/>
          <a:p>
            <a:pPr marL="0" indent="0"/>
            <a:r>
              <a:rPr lang="en-ZA" dirty="0" smtClean="0"/>
              <a:t> History of expert research on ICH</a:t>
            </a:r>
          </a:p>
          <a:p>
            <a:pPr marL="0" indent="0"/>
            <a:r>
              <a:rPr lang="en-ZA" dirty="0" smtClean="0"/>
              <a:t> Supportive ministry appoints National Committee on ICH </a:t>
            </a:r>
          </a:p>
          <a:p>
            <a:pPr marL="0" indent="0"/>
            <a:r>
              <a:rPr lang="en-ZA" dirty="0" smtClean="0"/>
              <a:t> Ratified the Convention in 2005</a:t>
            </a:r>
          </a:p>
          <a:p>
            <a:endParaRPr lang="en-ZA" dirty="0"/>
          </a:p>
        </p:txBody>
      </p:sp>
      <p:sp>
        <p:nvSpPr>
          <p:cNvPr id="3" name="Title 2"/>
          <p:cNvSpPr>
            <a:spLocks noGrp="1"/>
          </p:cNvSpPr>
          <p:nvPr>
            <p:ph type="title"/>
          </p:nvPr>
        </p:nvSpPr>
        <p:spPr>
          <a:xfrm>
            <a:off x="3995936" y="152400"/>
            <a:ext cx="4608512" cy="1692424"/>
          </a:xfrm>
        </p:spPr>
        <p:txBody>
          <a:bodyPr/>
          <a:lstStyle/>
          <a:p>
            <a:pPr algn="r"/>
            <a:r>
              <a:rPr lang="en-ZA" dirty="0" smtClean="0"/>
              <a:t>Croatia</a:t>
            </a:r>
            <a:endParaRPr lang="en-ZA" dirty="0"/>
          </a:p>
        </p:txBody>
      </p:sp>
      <p:pic>
        <p:nvPicPr>
          <p:cNvPr id="4" name="Picture 2"/>
          <p:cNvPicPr>
            <a:picLocks noChangeAspect="1" noChangeArrowheads="1"/>
          </p:cNvPicPr>
          <p:nvPr/>
        </p:nvPicPr>
        <p:blipFill>
          <a:blip r:embed="rId2" cstate="print"/>
          <a:srcRect/>
          <a:stretch>
            <a:fillRect/>
          </a:stretch>
        </p:blipFill>
        <p:spPr bwMode="auto">
          <a:xfrm>
            <a:off x="467544" y="332656"/>
            <a:ext cx="3214687" cy="2008187"/>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Theme1">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3503</TotalTime>
  <Words>754</Words>
  <Application>Microsoft Macintosh PowerPoint</Application>
  <PresentationFormat>On-screen Show (4:3)</PresentationFormat>
  <Paragraphs>62</Paragraphs>
  <Slides>11</Slides>
  <Notes>4</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Theme1</vt:lpstr>
      <vt:lpstr>PowerPoint Presentation</vt:lpstr>
      <vt:lpstr>In this presentation...</vt:lpstr>
      <vt:lpstr>Process of ratification</vt:lpstr>
      <vt:lpstr>Patterns of ratification</vt:lpstr>
      <vt:lpstr>Patterns of ratification</vt:lpstr>
      <vt:lpstr>Committee seats per electoral group  (2010-12)</vt:lpstr>
      <vt:lpstr>Towards ratification</vt:lpstr>
      <vt:lpstr>Case studies</vt:lpstr>
      <vt:lpstr>Croatia</vt:lpstr>
      <vt:lpstr>Brazil</vt:lpstr>
      <vt:lpstr>Kenya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Frank Proschan</dc:creator>
  <cp:lastModifiedBy>Harriet Deacon</cp:lastModifiedBy>
  <cp:revision>228</cp:revision>
  <dcterms:created xsi:type="dcterms:W3CDTF">2005-02-22T14:41:20Z</dcterms:created>
  <dcterms:modified xsi:type="dcterms:W3CDTF">2010-12-18T15:42:04Z</dcterms:modified>
</cp:coreProperties>
</file>